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7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8" r:id="rId13"/>
    <p:sldId id="268" r:id="rId14"/>
    <p:sldId id="27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68F45C-D4B6-4E04-967E-59160A2196A3}" v="2" dt="2026-06-09T13:40:07.6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9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dulrahman Mudheb Saleh Al Babakri (Miral Experiences)" userId="6203dcbb-248c-4e57-b572-52e3b52243ca" providerId="ADAL" clId="{F41CEA24-DF2E-46AB-8222-95B07C94F37F}"/>
    <pc:docChg chg="modSld">
      <pc:chgData name="Abdulrahman Mudheb Saleh Al Babakri (Miral Experiences)" userId="6203dcbb-248c-4e57-b572-52e3b52243ca" providerId="ADAL" clId="{F41CEA24-DF2E-46AB-8222-95B07C94F37F}" dt="2026-06-09T14:03:00.373" v="2" actId="20577"/>
      <pc:docMkLst>
        <pc:docMk/>
      </pc:docMkLst>
      <pc:sldChg chg="modAnim">
        <pc:chgData name="Abdulrahman Mudheb Saleh Al Babakri (Miral Experiences)" userId="6203dcbb-248c-4e57-b572-52e3b52243ca" providerId="ADAL" clId="{F41CEA24-DF2E-46AB-8222-95B07C94F37F}" dt="2026-06-09T13:40:07.676" v="1"/>
        <pc:sldMkLst>
          <pc:docMk/>
          <pc:sldMk cId="0" sldId="258"/>
        </pc:sldMkLst>
      </pc:sldChg>
      <pc:sldChg chg="modSp mod">
        <pc:chgData name="Abdulrahman Mudheb Saleh Al Babakri (Miral Experiences)" userId="6203dcbb-248c-4e57-b572-52e3b52243ca" providerId="ADAL" clId="{F41CEA24-DF2E-46AB-8222-95B07C94F37F}" dt="2026-06-09T14:03:00.373" v="2" actId="20577"/>
        <pc:sldMkLst>
          <pc:docMk/>
          <pc:sldMk cId="0" sldId="271"/>
        </pc:sldMkLst>
        <pc:spChg chg="mod">
          <ac:chgData name="Abdulrahman Mudheb Saleh Al Babakri (Miral Experiences)" userId="6203dcbb-248c-4e57-b572-52e3b52243ca" providerId="ADAL" clId="{F41CEA24-DF2E-46AB-8222-95B07C94F37F}" dt="2026-06-09T14:03:00.373" v="2" actId="20577"/>
          <ac:spMkLst>
            <pc:docMk/>
            <pc:sldMk cId="0" sldId="271"/>
            <ac:spMk id="2" creationId="{00000000-0000-0000-0000-000000000000}"/>
          </ac:spMkLst>
        </pc:spChg>
      </pc:sldChg>
      <pc:sldChg chg="modAnim">
        <pc:chgData name="Abdulrahman Mudheb Saleh Al Babakri (Miral Experiences)" userId="6203dcbb-248c-4e57-b572-52e3b52243ca" providerId="ADAL" clId="{F41CEA24-DF2E-46AB-8222-95B07C94F37F}" dt="2026-06-09T13:26:22.543" v="0"/>
        <pc:sldMkLst>
          <pc:docMk/>
          <pc:sldMk cId="0" sldId="27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3067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Welcome students. Explain that this lesson is interactive: observe, identify evidence, write equations, and balance equations.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Read outcomes with students and clarify key terms.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Starter. Ice melting is physical; browning toast and fizzing tablet suggest chemical change.</a:t>
            </a:r>
            <a:r>
              <a:rPr lang="en-US" dirty="0"/>
              <a:t> </a:t>
            </a:r>
            <a:r>
              <a:rPr lang="en-US" dirty="0" err="1"/>
              <a:t>FeaturePhysical</a:t>
            </a:r>
            <a:r>
              <a:rPr lang="en-US" dirty="0"/>
              <a:t> </a:t>
            </a:r>
            <a:r>
              <a:rPr lang="en-US" dirty="0" err="1"/>
              <a:t>ChangeChemical</a:t>
            </a:r>
            <a:r>
              <a:rPr lang="en-US" dirty="0"/>
              <a:t> </a:t>
            </a:r>
            <a:r>
              <a:rPr lang="en-US" dirty="0" err="1"/>
              <a:t>ChangeCompositionRemains</a:t>
            </a:r>
            <a:r>
              <a:rPr lang="en-US" dirty="0"/>
              <a:t> exactly the </a:t>
            </a:r>
            <a:r>
              <a:rPr lang="en-US" dirty="0" err="1"/>
              <a:t>same.Changes</a:t>
            </a:r>
            <a:r>
              <a:rPr lang="en-US" dirty="0"/>
              <a:t> entirely into a new </a:t>
            </a:r>
            <a:r>
              <a:rPr lang="en-US" dirty="0" err="1"/>
              <a:t>substance.ReversibilityUsually</a:t>
            </a:r>
            <a:r>
              <a:rPr lang="en-US" dirty="0"/>
              <a:t> easily </a:t>
            </a:r>
            <a:r>
              <a:rPr lang="en-US" dirty="0" err="1"/>
              <a:t>reversible.Usually</a:t>
            </a:r>
            <a:r>
              <a:rPr lang="en-US" dirty="0"/>
              <a:t> permanent and </a:t>
            </a:r>
            <a:r>
              <a:rPr lang="en-US" dirty="0" err="1"/>
              <a:t>irreversible.Energy</a:t>
            </a:r>
            <a:r>
              <a:rPr lang="en-US" dirty="0"/>
              <a:t> </a:t>
            </a:r>
            <a:r>
              <a:rPr lang="en-US" dirty="0" err="1"/>
              <a:t>ChangeLittle</a:t>
            </a:r>
            <a:r>
              <a:rPr lang="en-US" dirty="0"/>
              <a:t> to no energy absorbed or </a:t>
            </a:r>
            <a:r>
              <a:rPr lang="en-US" dirty="0" err="1"/>
              <a:t>released.Energy</a:t>
            </a:r>
            <a:r>
              <a:rPr lang="en-US" dirty="0"/>
              <a:t> is usually absorbed or released (heat, light, sound).</a:t>
            </a:r>
            <a:r>
              <a:rPr lang="en-US" dirty="0" err="1"/>
              <a:t>ExamplesMelting</a:t>
            </a:r>
            <a:r>
              <a:rPr lang="en-US" dirty="0"/>
              <a:t> ice, chopping wood, boiling water, dissolving </a:t>
            </a:r>
            <a:r>
              <a:rPr lang="en-US" dirty="0" err="1"/>
              <a:t>sugar.Burning</a:t>
            </a:r>
            <a:r>
              <a:rPr lang="en-US" dirty="0"/>
              <a:t> wood, rusting iron, baking a cake, digesting food.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Define chemical reaction using simple language.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Use the video link if a visual demonstration is useful before the hands-on activity.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Ask students to identify the reactant and product sides.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Briefly explain state symbols.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Explain safety. Use link as an optional preview or backup demonstration.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Students record observations objectively.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Connect the observation to the equation and identify reactants/products.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Explain why balancing is the next step.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Stress the difference between coefficients and subscripts. Changing subscripts changes the substance.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Students copy these steps.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Model the process slowly. Remind students not to change O₂ or H₂O subscripts.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Give students 2 minutes before showing the answer. Ask a student to explain the atom count.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Formative assessment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Extension challenge.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Review common misconceptions.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Collect exit tickets. Use answers to identify who needs support with terminology, skeleton equations, or balancing.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Close by revisiting outcomes.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Use this slide for optional videos and interactive practice. Links and QR codes are clickable/scannable.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nny.com/video/observing-chemical-changes-with-vinegar-and-soda-36163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QalH_mfOf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het.colorado.edu/en/simulation/balancing-chemical-equations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het.colorado.edu/en/simulation/balancing-chemical-equations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https://www.lenny.com/video/observing-chemical-changes-with-vinegar-and-soda-36163" TargetMode="External"/><Relationship Id="rId7" Type="http://schemas.openxmlformats.org/officeDocument/2006/relationships/hyperlink" Target="https://www.youtube.com/watch?v=oQalH_mfOfg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hyperlink" Target="https://www.youtube.com/watch?v=Z2IOoAhQbX4" TargetMode="External"/><Relationship Id="rId10" Type="http://schemas.openxmlformats.org/officeDocument/2006/relationships/image" Target="../media/image7.png"/><Relationship Id="rId4" Type="http://schemas.openxmlformats.org/officeDocument/2006/relationships/image" Target="../media/image8.png"/><Relationship Id="rId9" Type="http://schemas.openxmlformats.org/officeDocument/2006/relationships/hyperlink" Target="https://phet.colorado.edu/en/simulation/balancing-chemical-equation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508760"/>
          </a:xfrm>
          <a:prstGeom prst="rect">
            <a:avLst/>
          </a:prstGeom>
          <a:solidFill>
            <a:srgbClr val="16365C"/>
          </a:solidFill>
          <a:ln>
            <a:solidFill>
              <a:srgbClr val="16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 dirty="0">
                <a:solidFill>
                  <a:srgbClr val="FFFFFF"/>
                </a:solidFill>
              </a:rPr>
              <a:t>Reactions and Equations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24128"/>
            <a:ext cx="10972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 dirty="0">
                <a:solidFill>
                  <a:srgbClr val="FFFFFF"/>
                </a:solidFill>
              </a:rPr>
              <a:t>Chemical Reactions Unit</a:t>
            </a:r>
            <a:r>
              <a:rPr lang="en-US" sz="1800" b="0" dirty="0">
                <a:solidFill>
                  <a:srgbClr val="FFFFFF"/>
                </a:solidFill>
              </a:rPr>
              <a:t> | LO1</a:t>
            </a:r>
            <a:endParaRPr sz="1800" b="0" dirty="0">
              <a:solidFill>
                <a:srgbClr val="FFFFFF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31520" y="2011680"/>
            <a:ext cx="3383280" cy="1828800"/>
          </a:xfrm>
          <a:prstGeom prst="roundRect">
            <a:avLst/>
          </a:prstGeom>
          <a:solidFill>
            <a:srgbClr val="DDEBF7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109728" rIns="128016" bIns="73152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Today’s Big Question</a:t>
            </a:r>
          </a:p>
          <a:p>
            <a:pPr>
              <a:spcBef>
                <a:spcPts val="400"/>
              </a:spcBef>
              <a:defRPr sz="1600">
                <a:solidFill>
                  <a:srgbClr val="232323"/>
                </a:solidFill>
              </a:defRPr>
            </a:pPr>
            <a:r>
              <a:t>How do chemists model chemical reactions?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34840" y="2011680"/>
            <a:ext cx="3383280" cy="1828800"/>
          </a:xfrm>
          <a:prstGeom prst="roundRect">
            <a:avLst/>
          </a:prstGeom>
          <a:solidFill>
            <a:srgbClr val="E2EFDA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109728" rIns="128016" bIns="73152" rtlCol="0" anchor="ctr"/>
          <a:lstStyle/>
          <a:p>
            <a:pPr algn="ctr"/>
            <a:r>
              <a:rPr sz="1800" b="1" dirty="0">
                <a:solidFill>
                  <a:srgbClr val="16365C"/>
                </a:solidFill>
              </a:rPr>
              <a:t>Class Activity</a:t>
            </a:r>
          </a:p>
          <a:p>
            <a:pPr>
              <a:spcBef>
                <a:spcPts val="400"/>
              </a:spcBef>
              <a:defRPr sz="1600">
                <a:solidFill>
                  <a:srgbClr val="232323"/>
                </a:solidFill>
              </a:defRPr>
            </a:pPr>
            <a:r>
              <a:rPr dirty="0"/>
              <a:t>Observe baking soda reacting with vinegar.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38160" y="2011680"/>
            <a:ext cx="3246120" cy="1828800"/>
          </a:xfrm>
          <a:prstGeom prst="roundRect">
            <a:avLst/>
          </a:prstGeom>
          <a:solidFill>
            <a:srgbClr val="FCE4D6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109728" rIns="128016" bIns="73152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Main Skill</a:t>
            </a:r>
          </a:p>
          <a:p>
            <a:pPr>
              <a:spcBef>
                <a:spcPts val="400"/>
              </a:spcBef>
              <a:defRPr sz="1600">
                <a:solidFill>
                  <a:srgbClr val="232323"/>
                </a:solidFill>
              </a:defRPr>
            </a:pPr>
            <a:r>
              <a:t>Write and balance simple equations.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4983480"/>
            <a:ext cx="102412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dirty="0">
                <a:solidFill>
                  <a:srgbClr val="16365C"/>
                </a:solidFill>
              </a:rPr>
              <a:t>Be ready to observe, discuss, write, and check your equations.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09960" y="6473952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95959"/>
                </a:solidFill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113385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6365C"/>
                </a:solidFill>
              </a:rPr>
              <a:t>Learning Outcomes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82296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595959"/>
                </a:solidFill>
              </a:rPr>
              <a:t>By the end of this lesson, I can: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789920" cy="1838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700"/>
              </a:spcAft>
              <a:buFont typeface="Arial" panose="020B0604020202020204" pitchFamily="34" charset="0"/>
              <a:buChar char="•"/>
              <a:defRPr sz="2400">
                <a:solidFill>
                  <a:srgbClr val="232323"/>
                </a:solidFill>
              </a:defRPr>
            </a:pPr>
            <a:r>
              <a:rPr dirty="0"/>
              <a:t>Identify reactants, products, and evidence of a chemical reaction.</a:t>
            </a:r>
          </a:p>
          <a:p>
            <a:pPr marL="342900" indent="-342900">
              <a:spcAft>
                <a:spcPts val="700"/>
              </a:spcAft>
              <a:buFont typeface="Arial" panose="020B0604020202020204" pitchFamily="34" charset="0"/>
              <a:buChar char="•"/>
              <a:defRPr sz="2400">
                <a:solidFill>
                  <a:srgbClr val="232323"/>
                </a:solidFill>
              </a:defRPr>
            </a:pPr>
            <a:r>
              <a:rPr dirty="0"/>
              <a:t>Write a word equation and a skeleton equation for a simple reaction.</a:t>
            </a:r>
          </a:p>
          <a:p>
            <a:pPr marL="342900" indent="-342900">
              <a:spcAft>
                <a:spcPts val="700"/>
              </a:spcAft>
              <a:buFont typeface="Arial" panose="020B0604020202020204" pitchFamily="34" charset="0"/>
              <a:buChar char="•"/>
              <a:defRPr sz="2400">
                <a:solidFill>
                  <a:srgbClr val="232323"/>
                </a:solidFill>
              </a:defRPr>
            </a:pPr>
            <a:r>
              <a:rPr dirty="0"/>
              <a:t>Balance a simple chemical equation using coefficients.</a:t>
            </a:r>
          </a:p>
          <a:p>
            <a:pPr marL="342900" indent="-342900">
              <a:spcAft>
                <a:spcPts val="700"/>
              </a:spcAft>
              <a:buFont typeface="Arial" panose="020B0604020202020204" pitchFamily="34" charset="0"/>
              <a:buChar char="•"/>
              <a:defRPr sz="2400">
                <a:solidFill>
                  <a:srgbClr val="232323"/>
                </a:solidFill>
              </a:defRPr>
            </a:pPr>
            <a:r>
              <a:rPr dirty="0"/>
              <a:t>Check that atoms are conserved on both sides of an equation.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4892040"/>
            <a:ext cx="10424160" cy="868680"/>
          </a:xfrm>
          <a:prstGeom prst="roundRect">
            <a:avLst/>
          </a:prstGeom>
          <a:solidFill>
            <a:srgbClr val="FFF2CC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 dirty="0">
                <a:solidFill>
                  <a:srgbClr val="16365C"/>
                </a:solidFill>
              </a:rPr>
              <a:t>Success looks like this:</a:t>
            </a:r>
          </a:p>
          <a:p>
            <a:pPr>
              <a:defRPr sz="1800">
                <a:solidFill>
                  <a:srgbClr val="232323"/>
                </a:solidFill>
              </a:defRPr>
            </a:pPr>
            <a:r>
              <a:rPr dirty="0"/>
              <a:t>I use correct scientific words, keep formulas unchanged, change coefficients only, and check atom counts.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73952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95959"/>
                </a:solidFill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113385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6365C"/>
                </a:solidFill>
              </a:rPr>
              <a:t>Warm-Up: Is It a Chemical Reaction?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82296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595959"/>
                </a:solidFill>
              </a:rPr>
              <a:t>Think individually, then discuss with a partner.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2834640"/>
            <a:ext cx="3474720" cy="1508760"/>
          </a:xfrm>
          <a:prstGeom prst="roundRect">
            <a:avLst/>
          </a:prstGeom>
          <a:solidFill>
            <a:srgbClr val="DDEBF7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 dirty="0">
                <a:solidFill>
                  <a:srgbClr val="16365C"/>
                </a:solidFill>
              </a:rPr>
              <a:t>Example A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rPr dirty="0"/>
              <a:t>Ice melts into water.</a:t>
            </a:r>
            <a:br>
              <a:rPr dirty="0"/>
            </a:br>
            <a:br>
              <a:rPr dirty="0"/>
            </a:br>
            <a:r>
              <a:rPr dirty="0"/>
              <a:t>Chemical reaction or physical change?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0" y="2834640"/>
            <a:ext cx="3474720" cy="1508760"/>
          </a:xfrm>
          <a:prstGeom prst="roundRect">
            <a:avLst/>
          </a:prstGeom>
          <a:solidFill>
            <a:srgbClr val="FCE4D6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Example B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t>Bread turns brown in a toaster.</a:t>
            </a:r>
            <a:br/>
            <a:br/>
            <a:r>
              <a:t>Chemical reaction or physical change?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92440" y="2834640"/>
            <a:ext cx="3474720" cy="1508760"/>
          </a:xfrm>
          <a:prstGeom prst="roundRect">
            <a:avLst/>
          </a:prstGeom>
          <a:solidFill>
            <a:srgbClr val="E2EFDA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 dirty="0">
                <a:solidFill>
                  <a:srgbClr val="16365C"/>
                </a:solidFill>
              </a:rPr>
              <a:t>Example C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rPr dirty="0"/>
              <a:t>A tablet fizzes in water.</a:t>
            </a:r>
            <a:br>
              <a:rPr dirty="0"/>
            </a:br>
            <a:br>
              <a:rPr dirty="0"/>
            </a:br>
            <a:r>
              <a:rPr dirty="0"/>
              <a:t>Chemical reaction or physical change?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074920"/>
            <a:ext cx="10332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dirty="0">
                <a:solidFill>
                  <a:srgbClr val="16365C"/>
                </a:solidFill>
              </a:rPr>
              <a:t>Discuss: What evidence helped you decide?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09960" y="6473952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95959"/>
                </a:solidFill>
              </a:rPr>
              <a:t>3</a:t>
            </a:r>
          </a:p>
        </p:txBody>
      </p:sp>
      <p:pic>
        <p:nvPicPr>
          <p:cNvPr id="1026" name="Picture 2" descr="difference between chemical and physical change">
            <a:extLst>
              <a:ext uri="{FF2B5EF4-FFF2-40B4-BE49-F238E27FC236}">
                <a16:creationId xmlns:a16="http://schemas.microsoft.com/office/drawing/2014/main" id="{C1BB8577-B779-191C-F1B2-0CB74E303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520" y="1143000"/>
            <a:ext cx="3931920" cy="1633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113385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6365C"/>
                </a:solidFill>
              </a:rPr>
              <a:t>What Is a Chemical Reaction?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34440"/>
            <a:ext cx="106070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dirty="0">
                <a:solidFill>
                  <a:srgbClr val="16365C"/>
                </a:solidFill>
              </a:rPr>
              <a:t>A chemical reaction happens when atoms are rearranged to form new substances.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331720"/>
            <a:ext cx="3108960" cy="1463040"/>
          </a:xfrm>
          <a:prstGeom prst="roundRect">
            <a:avLst/>
          </a:prstGeom>
          <a:solidFill>
            <a:srgbClr val="DDEBF7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 dirty="0">
                <a:solidFill>
                  <a:srgbClr val="16365C"/>
                </a:solidFill>
              </a:rPr>
              <a:t>Reactants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rPr dirty="0"/>
              <a:t>Starting substances</a:t>
            </a:r>
            <a:br>
              <a:rPr dirty="0"/>
            </a:br>
            <a:r>
              <a:rPr dirty="0">
                <a:solidFill>
                  <a:srgbClr val="FF0000"/>
                </a:solidFill>
              </a:rPr>
              <a:t>(before reaction)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0" y="2331720"/>
            <a:ext cx="3108960" cy="1463040"/>
          </a:xfrm>
          <a:prstGeom prst="roundRect">
            <a:avLst/>
          </a:prstGeom>
          <a:solidFill>
            <a:srgbClr val="E2EFDA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 dirty="0">
                <a:solidFill>
                  <a:srgbClr val="16365C"/>
                </a:solidFill>
              </a:rPr>
              <a:t>Products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rPr dirty="0"/>
              <a:t>New substances formed</a:t>
            </a:r>
            <a:br>
              <a:rPr dirty="0"/>
            </a:br>
            <a:r>
              <a:rPr dirty="0">
                <a:solidFill>
                  <a:srgbClr val="FF0000"/>
                </a:solidFill>
              </a:rPr>
              <a:t>(after reaction)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0" y="2331720"/>
            <a:ext cx="3108960" cy="1463040"/>
          </a:xfrm>
          <a:prstGeom prst="roundRect">
            <a:avLst/>
          </a:prstGeom>
          <a:solidFill>
            <a:srgbClr val="FFF2CC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Evidence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t>Observable signs that a reaction happened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4709160"/>
            <a:ext cx="8412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1" dirty="0">
                <a:solidFill>
                  <a:srgbClr val="2F75B5"/>
                </a:solidFill>
              </a:rPr>
              <a:t>Reactants  →  Products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09960" y="6473952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95959"/>
                </a:solidFill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113385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6365C"/>
                </a:solidFill>
              </a:rPr>
              <a:t>Evidence of Chemical Reactions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82296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595959"/>
                </a:solidFill>
              </a:rPr>
              <a:t>Look for observable changes.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234440"/>
            <a:ext cx="3246120" cy="1417320"/>
          </a:xfrm>
          <a:prstGeom prst="roundRect">
            <a:avLst/>
          </a:prstGeom>
          <a:solidFill>
            <a:srgbClr val="E2EFDA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Gas bubbles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t>A gas is produced.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43400" y="1234440"/>
            <a:ext cx="3246120" cy="1417320"/>
          </a:xfrm>
          <a:prstGeom prst="roundRect">
            <a:avLst/>
          </a:prstGeom>
          <a:solidFill>
            <a:srgbClr val="FCE4D6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Colour change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t>New substance may form.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01000" y="1234440"/>
            <a:ext cx="3246120" cy="1417320"/>
          </a:xfrm>
          <a:prstGeom prst="roundRect">
            <a:avLst/>
          </a:prstGeom>
          <a:solidFill>
            <a:srgbClr val="DDEBF7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Temperature change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t>Energy may be released or absorbed.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3429000"/>
            <a:ext cx="3246120" cy="1417320"/>
          </a:xfrm>
          <a:prstGeom prst="roundRect">
            <a:avLst/>
          </a:prstGeom>
          <a:solidFill>
            <a:srgbClr val="FFF2CC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 dirty="0" err="1">
                <a:solidFill>
                  <a:srgbClr val="16365C"/>
                </a:solidFill>
              </a:rPr>
              <a:t>Odour</a:t>
            </a:r>
            <a:endParaRPr sz="1800" b="1" dirty="0">
              <a:solidFill>
                <a:srgbClr val="16365C"/>
              </a:solidFill>
            </a:endParaRPr>
          </a:p>
          <a:p>
            <a:pPr>
              <a:defRPr sz="1600">
                <a:solidFill>
                  <a:srgbClr val="232323"/>
                </a:solidFill>
              </a:defRPr>
            </a:pPr>
            <a:r>
              <a:rPr dirty="0"/>
              <a:t>A new smell may appear.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3429000"/>
            <a:ext cx="3246120" cy="1417320"/>
          </a:xfrm>
          <a:prstGeom prst="roundRect">
            <a:avLst/>
          </a:prstGeom>
          <a:solidFill>
            <a:srgbClr val="DDEBF7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 dirty="0">
                <a:solidFill>
                  <a:srgbClr val="16365C"/>
                </a:solidFill>
              </a:rPr>
              <a:t>Solid forms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rPr dirty="0"/>
              <a:t>A precipitate may form.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01000" y="3429000"/>
            <a:ext cx="3246120" cy="1417320"/>
          </a:xfrm>
          <a:prstGeom prst="roundRect">
            <a:avLst/>
          </a:prstGeom>
          <a:solidFill>
            <a:srgbClr val="FCE4D6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Light produced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t>Energy may be released as light.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09960" y="6473952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95959"/>
                </a:solidFill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113385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6365C"/>
                </a:solidFill>
              </a:rPr>
              <a:t>How Do We Write a Chemical Reaction?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417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400" b="1" dirty="0">
                <a:solidFill>
                  <a:srgbClr val="2F75B5"/>
                </a:solidFill>
              </a:rPr>
              <a:t>reactant + reactant  →  product + product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606040"/>
            <a:ext cx="2971800" cy="1463040"/>
          </a:xfrm>
          <a:prstGeom prst="roundRect">
            <a:avLst/>
          </a:prstGeom>
          <a:solidFill>
            <a:srgbClr val="E2EFDA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+ sign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t>Separates substances on the same side.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617720" y="2606040"/>
            <a:ext cx="2971800" cy="1463040"/>
          </a:xfrm>
          <a:prstGeom prst="roundRect">
            <a:avLst/>
          </a:prstGeom>
          <a:solidFill>
            <a:srgbClr val="FCE4D6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 dirty="0">
                <a:solidFill>
                  <a:srgbClr val="16365C"/>
                </a:solidFill>
              </a:rPr>
              <a:t>→ arrow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rPr dirty="0"/>
              <a:t>Means “reacts to produce” or “yields”.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321040" y="2606040"/>
            <a:ext cx="2971800" cy="1463040"/>
          </a:xfrm>
          <a:prstGeom prst="roundRect">
            <a:avLst/>
          </a:prstGeom>
          <a:solidFill>
            <a:srgbClr val="DDEBF7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Sides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t>Left = reactants</a:t>
            </a:r>
            <a:br/>
            <a:r>
              <a:t>Right = products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07492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dirty="0">
                <a:solidFill>
                  <a:srgbClr val="16365C"/>
                </a:solidFill>
              </a:rPr>
              <a:t>Quick check: Where are the reactants written?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473952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95959"/>
                </a:solidFill>
              </a:rP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113385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6365C"/>
                </a:solidFill>
              </a:rPr>
              <a:t>State Symbols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82296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595959"/>
                </a:solidFill>
              </a:rPr>
              <a:t>State symbols tell us the physical state of each substance.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325880"/>
            <a:ext cx="2468880" cy="1463040"/>
          </a:xfrm>
          <a:prstGeom prst="roundRect">
            <a:avLst/>
          </a:prstGeom>
          <a:solidFill>
            <a:srgbClr val="DDEBF7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(s)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t>solid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566160" y="1325880"/>
            <a:ext cx="2468880" cy="1463040"/>
          </a:xfrm>
          <a:prstGeom prst="roundRect">
            <a:avLst/>
          </a:prstGeom>
          <a:solidFill>
            <a:srgbClr val="E2EFDA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(l)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t>liquid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09360" y="1325880"/>
            <a:ext cx="2468880" cy="1463040"/>
          </a:xfrm>
          <a:prstGeom prst="roundRect">
            <a:avLst/>
          </a:prstGeom>
          <a:solidFill>
            <a:srgbClr val="FCE4D6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(g)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t>gas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052560" y="1325880"/>
            <a:ext cx="2468880" cy="1463040"/>
          </a:xfrm>
          <a:prstGeom prst="roundRect">
            <a:avLst/>
          </a:prstGeom>
          <a:solidFill>
            <a:srgbClr val="FFF2CC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 dirty="0">
                <a:solidFill>
                  <a:srgbClr val="16365C"/>
                </a:solidFill>
              </a:rPr>
              <a:t>(</a:t>
            </a:r>
            <a:r>
              <a:rPr sz="1800" b="1" dirty="0" err="1">
                <a:solidFill>
                  <a:srgbClr val="16365C"/>
                </a:solidFill>
              </a:rPr>
              <a:t>aq</a:t>
            </a:r>
            <a:r>
              <a:rPr sz="1800" b="1" dirty="0">
                <a:solidFill>
                  <a:srgbClr val="16365C"/>
                </a:solidFill>
              </a:rPr>
              <a:t>)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rPr dirty="0"/>
              <a:t>dissolved in water</a:t>
            </a:r>
            <a:br>
              <a:rPr dirty="0"/>
            </a:br>
            <a:r>
              <a:rPr dirty="0"/>
              <a:t>(aqueous)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3977639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1">
                <a:solidFill>
                  <a:srgbClr val="16365C"/>
                </a:solidFill>
              </a:rPr>
              <a:t>Example: H₂O(l) means water in the liquid state.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09960" y="6473952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95959"/>
                </a:solidFill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113385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6365C"/>
                </a:solidFill>
              </a:rPr>
              <a:t>Class Experiment: Baking Soda + Vinegar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82296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595959"/>
                </a:solidFill>
              </a:rPr>
              <a:t>Observe carefully and record evidence.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57607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1. Put 1 teaspoon of baking soda in a clear cup.</a:t>
            </a:r>
          </a:p>
          <a:p>
            <a:pPr>
              <a:spcAft>
                <a:spcPts val="7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2. Predict: What evidence might you see?</a:t>
            </a:r>
          </a:p>
          <a:p>
            <a:pPr>
              <a:spcAft>
                <a:spcPts val="7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3. Add 20–30 mL vinegar.</a:t>
            </a:r>
          </a:p>
          <a:p>
            <a:pPr>
              <a:spcAft>
                <a:spcPts val="7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4. Observe for 30–60 seconds.</a:t>
            </a:r>
          </a:p>
          <a:p>
            <a:pPr>
              <a:spcAft>
                <a:spcPts val="7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5. Record evidence on your worksheet.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903720" y="1325880"/>
            <a:ext cx="4389120" cy="1143000"/>
          </a:xfrm>
          <a:prstGeom prst="roundRect">
            <a:avLst/>
          </a:prstGeom>
          <a:solidFill>
            <a:srgbClr val="E2EFDA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 dirty="0">
                <a:solidFill>
                  <a:srgbClr val="16365C"/>
                </a:solidFill>
              </a:rPr>
              <a:t>Materials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rPr dirty="0"/>
              <a:t>Clear cup, baking soda, vinegar, teaspoon, paper towel, worksheet.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903720" y="2743200"/>
            <a:ext cx="4389120" cy="1417320"/>
          </a:xfrm>
          <a:prstGeom prst="roundRect">
            <a:avLst/>
          </a:prstGeom>
          <a:solidFill>
            <a:srgbClr val="FFE6E6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 dirty="0">
                <a:solidFill>
                  <a:srgbClr val="16365C"/>
                </a:solidFill>
              </a:rPr>
              <a:t>Safety Rules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rPr dirty="0"/>
              <a:t>Do not taste. Keep the cup on the desk. Clean spills. Wear goggles if available.</a:t>
            </a:r>
          </a:p>
        </p:txBody>
      </p:sp>
      <p:sp>
        <p:nvSpPr>
          <p:cNvPr id="7" name="Trapezoid 6"/>
          <p:cNvSpPr/>
          <p:nvPr/>
        </p:nvSpPr>
        <p:spPr>
          <a:xfrm>
            <a:off x="8458200" y="4983480"/>
            <a:ext cx="1325880" cy="960120"/>
          </a:xfrm>
          <a:prstGeom prst="trapezoid">
            <a:avLst/>
          </a:prstGeom>
          <a:solidFill>
            <a:srgbClr val="D2E6F5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8686800" y="4663440"/>
            <a:ext cx="164592" cy="164592"/>
          </a:xfrm>
          <a:prstGeom prst="ellipse">
            <a:avLst/>
          </a:prstGeom>
          <a:solidFill>
            <a:srgbClr val="FFFFFF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8961120" y="4434840"/>
            <a:ext cx="228600" cy="228600"/>
          </a:xfrm>
          <a:prstGeom prst="ellipse">
            <a:avLst/>
          </a:prstGeom>
          <a:solidFill>
            <a:srgbClr val="FFFFFF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9326880" y="4690872"/>
            <a:ext cx="182880" cy="182880"/>
          </a:xfrm>
          <a:prstGeom prst="ellipse">
            <a:avLst/>
          </a:prstGeom>
          <a:solidFill>
            <a:srgbClr val="FFFFFF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9235440" y="4251960"/>
            <a:ext cx="137160" cy="137160"/>
          </a:xfrm>
          <a:prstGeom prst="ellipse">
            <a:avLst/>
          </a:prstGeom>
          <a:solidFill>
            <a:srgbClr val="FFFFFF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784080" y="4617720"/>
            <a:ext cx="1280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 dirty="0">
                <a:solidFill>
                  <a:srgbClr val="16365C"/>
                </a:solidFill>
              </a:rPr>
              <a:t>CO₂ bubbles</a:t>
            </a:r>
          </a:p>
        </p:txBody>
      </p:sp>
      <p:sp>
        <p:nvSpPr>
          <p:cNvPr id="13" name="Rounded Rectangle 12">
            <a:hlinkClick r:id="rId3"/>
          </p:cNvPr>
          <p:cNvSpPr/>
          <p:nvPr/>
        </p:nvSpPr>
        <p:spPr>
          <a:xfrm>
            <a:off x="6995160" y="6108192"/>
            <a:ext cx="4389120" cy="384048"/>
          </a:xfrm>
          <a:prstGeom prst="roundRect">
            <a:avLst/>
          </a:prstGeom>
          <a:solidFill>
            <a:srgbClr val="E2EFDA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300" b="1">
                <a:solidFill>
                  <a:srgbClr val="16365C"/>
                </a:solidFill>
              </a:rPr>
              <a:t>▶ Optional pre-lab video: observe the reaction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09960" y="6473952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95959"/>
                </a:solidFill>
              </a:rPr>
              <a:t>8</a:t>
            </a:r>
          </a:p>
        </p:txBody>
      </p:sp>
      <p:pic>
        <p:nvPicPr>
          <p:cNvPr id="17" name="Content Placeholder 4" descr="jar of baking soda and vinegar">
            <a:extLst>
              <a:ext uri="{FF2B5EF4-FFF2-40B4-BE49-F238E27FC236}">
                <a16:creationId xmlns:a16="http://schemas.microsoft.com/office/drawing/2014/main" id="{70659542-3AEA-40F4-BF82-FBD6AAEF6D8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4904" r="16181" b="-2"/>
          <a:stretch>
            <a:fillRect/>
          </a:stretch>
        </p:blipFill>
        <p:spPr>
          <a:xfrm>
            <a:off x="1645920" y="3429000"/>
            <a:ext cx="2087881" cy="3136392"/>
          </a:xfrm>
          <a:custGeom>
            <a:avLst/>
            <a:gdLst>
              <a:gd name="connsiteX0" fmla="*/ 0 w 3998133"/>
              <a:gd name="connsiteY0" fmla="*/ 634999 h 6858000"/>
              <a:gd name="connsiteX1" fmla="*/ 3998133 w 3998133"/>
              <a:gd name="connsiteY1" fmla="*/ 634999 h 6858000"/>
              <a:gd name="connsiteX2" fmla="*/ 3998133 w 3998133"/>
              <a:gd name="connsiteY2" fmla="*/ 6858000 h 6858000"/>
              <a:gd name="connsiteX3" fmla="*/ 0 w 3998133"/>
              <a:gd name="connsiteY3" fmla="*/ 6858000 h 6858000"/>
              <a:gd name="connsiteX4" fmla="*/ 0 w 3998133"/>
              <a:gd name="connsiteY4" fmla="*/ 0 h 6858000"/>
              <a:gd name="connsiteX5" fmla="*/ 3998133 w 3998133"/>
              <a:gd name="connsiteY5" fmla="*/ 0 h 6858000"/>
              <a:gd name="connsiteX6" fmla="*/ 3998133 w 3998133"/>
              <a:gd name="connsiteY6" fmla="*/ 570991 h 6858000"/>
              <a:gd name="connsiteX7" fmla="*/ 0 w 3998133"/>
              <a:gd name="connsiteY7" fmla="*/ 5709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98133" h="6858000">
                <a:moveTo>
                  <a:pt x="0" y="634999"/>
                </a:moveTo>
                <a:lnTo>
                  <a:pt x="3998133" y="634999"/>
                </a:lnTo>
                <a:lnTo>
                  <a:pt x="3998133" y="6858000"/>
                </a:lnTo>
                <a:lnTo>
                  <a:pt x="0" y="6858000"/>
                </a:lnTo>
                <a:close/>
                <a:moveTo>
                  <a:pt x="0" y="0"/>
                </a:moveTo>
                <a:lnTo>
                  <a:pt x="3998133" y="0"/>
                </a:lnTo>
                <a:lnTo>
                  <a:pt x="3998133" y="570991"/>
                </a:lnTo>
                <a:lnTo>
                  <a:pt x="0" y="570991"/>
                </a:lnTo>
                <a:close/>
              </a:path>
            </a:pathLst>
          </a:custGeom>
        </p:spPr>
      </p:pic>
      <p:pic>
        <p:nvPicPr>
          <p:cNvPr id="18" name="Content Placeholder 4" descr="Boy aiming cleaning product sprayer at camera while doing chores">
            <a:extLst>
              <a:ext uri="{FF2B5EF4-FFF2-40B4-BE49-F238E27FC236}">
                <a16:creationId xmlns:a16="http://schemas.microsoft.com/office/drawing/2014/main" id="{5426A58E-6C52-B66B-2634-DF5E3612E94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2002"/>
          <a:stretch>
            <a:fillRect/>
          </a:stretch>
        </p:blipFill>
        <p:spPr>
          <a:xfrm flipH="1">
            <a:off x="3998131" y="3429000"/>
            <a:ext cx="2097868" cy="3136392"/>
          </a:xfrm>
          <a:custGeom>
            <a:avLst/>
            <a:gdLst>
              <a:gd name="connsiteX0" fmla="*/ 0 w 3998133"/>
              <a:gd name="connsiteY0" fmla="*/ 634999 h 6858000"/>
              <a:gd name="connsiteX1" fmla="*/ 3998133 w 3998133"/>
              <a:gd name="connsiteY1" fmla="*/ 634999 h 6858000"/>
              <a:gd name="connsiteX2" fmla="*/ 3998133 w 3998133"/>
              <a:gd name="connsiteY2" fmla="*/ 6858000 h 6858000"/>
              <a:gd name="connsiteX3" fmla="*/ 0 w 3998133"/>
              <a:gd name="connsiteY3" fmla="*/ 6858000 h 6858000"/>
              <a:gd name="connsiteX4" fmla="*/ 0 w 3998133"/>
              <a:gd name="connsiteY4" fmla="*/ 0 h 6858000"/>
              <a:gd name="connsiteX5" fmla="*/ 3998133 w 3998133"/>
              <a:gd name="connsiteY5" fmla="*/ 0 h 6858000"/>
              <a:gd name="connsiteX6" fmla="*/ 3998133 w 3998133"/>
              <a:gd name="connsiteY6" fmla="*/ 570991 h 6858000"/>
              <a:gd name="connsiteX7" fmla="*/ 0 w 3998133"/>
              <a:gd name="connsiteY7" fmla="*/ 5709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98133" h="6858000">
                <a:moveTo>
                  <a:pt x="0" y="634999"/>
                </a:moveTo>
                <a:lnTo>
                  <a:pt x="3998133" y="634999"/>
                </a:lnTo>
                <a:lnTo>
                  <a:pt x="3998133" y="6858000"/>
                </a:lnTo>
                <a:lnTo>
                  <a:pt x="0" y="6858000"/>
                </a:lnTo>
                <a:close/>
                <a:moveTo>
                  <a:pt x="0" y="0"/>
                </a:moveTo>
                <a:lnTo>
                  <a:pt x="3998133" y="0"/>
                </a:lnTo>
                <a:lnTo>
                  <a:pt x="3998133" y="570991"/>
                </a:lnTo>
                <a:lnTo>
                  <a:pt x="0" y="570991"/>
                </a:ln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113385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6365C"/>
                </a:solidFill>
              </a:rPr>
              <a:t>Observation Record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82296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595959"/>
                </a:solidFill>
              </a:rPr>
              <a:t>Use clear, scientific observations.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25880"/>
            <a:ext cx="3337560" cy="502920"/>
          </a:xfrm>
          <a:prstGeom prst="rect">
            <a:avLst/>
          </a:prstGeom>
          <a:solidFill>
            <a:srgbClr val="16365C"/>
          </a:solidFill>
          <a:ln>
            <a:solidFill>
              <a:srgbClr val="16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700" b="1">
                <a:solidFill>
                  <a:srgbClr val="FFFFFF"/>
                </a:solidFill>
              </a:rPr>
              <a:t>Before Mixing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3337560" cy="2971800"/>
          </a:xfrm>
          <a:prstGeom prst="rect">
            <a:avLst/>
          </a:prstGeom>
          <a:solidFill>
            <a:srgbClr val="FFFFFF"/>
          </a:solidFill>
          <a:ln>
            <a:solidFill>
              <a:srgbClr val="5959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1600" dirty="0">
              <a:solidFill>
                <a:srgbClr val="595959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26280" y="1325880"/>
            <a:ext cx="3337560" cy="502920"/>
          </a:xfrm>
          <a:prstGeom prst="rect">
            <a:avLst/>
          </a:prstGeom>
          <a:solidFill>
            <a:srgbClr val="16365C"/>
          </a:solidFill>
          <a:ln>
            <a:solidFill>
              <a:srgbClr val="16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700" b="1">
                <a:solidFill>
                  <a:srgbClr val="FFFFFF"/>
                </a:solidFill>
              </a:rPr>
              <a:t>During Reaction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4526280" y="1828800"/>
            <a:ext cx="3337560" cy="2971800"/>
          </a:xfrm>
          <a:prstGeom prst="rect">
            <a:avLst/>
          </a:prstGeom>
          <a:solidFill>
            <a:srgbClr val="FFFFFF"/>
          </a:solidFill>
          <a:ln>
            <a:solidFill>
              <a:srgbClr val="5959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1600" dirty="0">
              <a:solidFill>
                <a:srgbClr val="595959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1040" y="1325880"/>
            <a:ext cx="3337560" cy="502920"/>
          </a:xfrm>
          <a:prstGeom prst="rect">
            <a:avLst/>
          </a:prstGeom>
          <a:solidFill>
            <a:srgbClr val="16365C"/>
          </a:solidFill>
          <a:ln>
            <a:solidFill>
              <a:srgbClr val="16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700" b="1">
                <a:solidFill>
                  <a:srgbClr val="FFFFFF"/>
                </a:solidFill>
              </a:rPr>
              <a:t>After Reaction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8321040" y="1828800"/>
            <a:ext cx="3337560" cy="2971800"/>
          </a:xfrm>
          <a:prstGeom prst="rect">
            <a:avLst/>
          </a:prstGeom>
          <a:solidFill>
            <a:srgbClr val="FFFFFF"/>
          </a:solidFill>
          <a:ln>
            <a:solidFill>
              <a:srgbClr val="5959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1600" dirty="0">
              <a:solidFill>
                <a:srgbClr val="595959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2960" y="5349240"/>
            <a:ext cx="10789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>
                <a:solidFill>
                  <a:srgbClr val="16365C"/>
                </a:solidFill>
              </a:rPr>
              <a:t>Use words such as bubbles, fizzing, gas, temperature, reactant, and product.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73952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95959"/>
                </a:solidFill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113385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6365C"/>
                </a:solidFill>
              </a:rPr>
              <a:t>Writing the Equation for Our Reaction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77240" y="1234440"/>
            <a:ext cx="10698480" cy="1051560"/>
          </a:xfrm>
          <a:prstGeom prst="roundRect">
            <a:avLst/>
          </a:prstGeom>
          <a:solidFill>
            <a:srgbClr val="E2EFDA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 dirty="0">
                <a:solidFill>
                  <a:srgbClr val="16365C"/>
                </a:solidFill>
              </a:rPr>
              <a:t>Word Equation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rPr dirty="0"/>
              <a:t>sodium </a:t>
            </a:r>
            <a:r>
              <a:rPr lang="en-US" dirty="0"/>
              <a:t>bi</a:t>
            </a:r>
            <a:r>
              <a:rPr dirty="0"/>
              <a:t>carbonate + acetic acid → sodium acetate + water + carbon dioxide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2697480"/>
            <a:ext cx="10698480" cy="1051560"/>
          </a:xfrm>
          <a:prstGeom prst="roundRect">
            <a:avLst/>
          </a:prstGeom>
          <a:solidFill>
            <a:srgbClr val="DDEBF7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Skeleton Equation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t>NaHCO₃ + CH₃COOH → NaCH₃COO + H₂O + CO₂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43400"/>
            <a:ext cx="694944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</a:defRPr>
            </a:pPr>
            <a:r>
              <a:rPr dirty="0"/>
              <a:t>Reactants: </a:t>
            </a:r>
            <a:r>
              <a:rPr dirty="0" err="1"/>
              <a:t>NaHCO</a:t>
            </a:r>
            <a:r>
              <a:rPr dirty="0"/>
              <a:t>₃ and CH₃COOH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</a:defRPr>
            </a:pPr>
            <a:r>
              <a:rPr dirty="0"/>
              <a:t>Products: </a:t>
            </a:r>
            <a:r>
              <a:rPr dirty="0" err="1"/>
              <a:t>NaCH₃COO</a:t>
            </a:r>
            <a:r>
              <a:rPr dirty="0"/>
              <a:t>, H₂O, and CO₂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</a:defRPr>
            </a:pPr>
            <a:r>
              <a:rPr dirty="0"/>
              <a:t>CO₂ gas explains the bubbles/fizzing.</a:t>
            </a:r>
          </a:p>
        </p:txBody>
      </p:sp>
      <p:sp>
        <p:nvSpPr>
          <p:cNvPr id="6" name="Rounded Rectangle 5">
            <a:hlinkClick r:id="rId3"/>
          </p:cNvPr>
          <p:cNvSpPr/>
          <p:nvPr/>
        </p:nvSpPr>
        <p:spPr>
          <a:xfrm>
            <a:off x="8229600" y="4937760"/>
            <a:ext cx="2971800" cy="457200"/>
          </a:xfrm>
          <a:prstGeom prst="roundRect">
            <a:avLst/>
          </a:prstGeom>
          <a:solidFill>
            <a:srgbClr val="FCE4D6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300" b="1">
                <a:solidFill>
                  <a:srgbClr val="16365C"/>
                </a:solidFill>
              </a:rPr>
              <a:t>▶ Video: equations &amp; balancing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73952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95959"/>
                </a:solidFill>
              </a:rP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113385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6365C"/>
                </a:solidFill>
              </a:rPr>
              <a:t>Word Equation vs Skeleton Equation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325880"/>
            <a:ext cx="4846320" cy="3108960"/>
          </a:xfrm>
          <a:prstGeom prst="roundRect">
            <a:avLst/>
          </a:prstGeom>
          <a:solidFill>
            <a:srgbClr val="E2EFDA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 dirty="0">
                <a:solidFill>
                  <a:srgbClr val="16365C"/>
                </a:solidFill>
              </a:rPr>
              <a:t>Word Equation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rPr dirty="0"/>
              <a:t>Uses names of substances.</a:t>
            </a:r>
            <a:br>
              <a:rPr dirty="0"/>
            </a:br>
            <a:br>
              <a:rPr dirty="0"/>
            </a:br>
            <a:r>
              <a:rPr dirty="0"/>
              <a:t>Example:</a:t>
            </a:r>
            <a:br>
              <a:rPr dirty="0"/>
            </a:br>
            <a:r>
              <a:rPr dirty="0"/>
              <a:t>hydrogen + oxygen → water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0" y="1325880"/>
            <a:ext cx="4846320" cy="3108960"/>
          </a:xfrm>
          <a:prstGeom prst="roundRect">
            <a:avLst/>
          </a:prstGeom>
          <a:solidFill>
            <a:srgbClr val="DDEBF7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 dirty="0">
                <a:solidFill>
                  <a:srgbClr val="16365C"/>
                </a:solidFill>
              </a:rPr>
              <a:t>Skeleton Equation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rPr dirty="0"/>
              <a:t>Uses chemical formulas.</a:t>
            </a:r>
            <a:br>
              <a:rPr dirty="0"/>
            </a:br>
            <a:br>
              <a:rPr dirty="0"/>
            </a:br>
            <a:r>
              <a:rPr dirty="0"/>
              <a:t>Example:</a:t>
            </a:r>
            <a:br>
              <a:rPr dirty="0"/>
            </a:br>
            <a:r>
              <a:rPr dirty="0"/>
              <a:t>H₂ + O₂ → H₂O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120640"/>
            <a:ext cx="104241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300" b="1" dirty="0">
                <a:solidFill>
                  <a:srgbClr val="16365C"/>
                </a:solidFill>
              </a:rPr>
              <a:t>Skeleton equations show formulas, but they may not show equal numbers of atoms yet.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73952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95959"/>
                </a:solidFill>
              </a:rPr>
              <a:t>11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4" grpId="0" build="allAtOnce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113842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16365C"/>
                </a:solidFill>
              </a:rPr>
              <a:t>Why Must Equations Be Balanced?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34440"/>
            <a:ext cx="1060704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dirty="0">
                <a:solidFill>
                  <a:srgbClr val="16365C"/>
                </a:solidFill>
              </a:rPr>
              <a:t>Atoms are conserved: they are not created or destroyed in a chemical reaction.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60120" y="2514600"/>
            <a:ext cx="4754880" cy="1325880"/>
          </a:xfrm>
          <a:prstGeom prst="roundRect">
            <a:avLst/>
          </a:prstGeom>
          <a:solidFill>
            <a:srgbClr val="E2EFDA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109728" rIns="128016" bIns="73152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Balanced equation</a:t>
            </a:r>
          </a:p>
          <a:p>
            <a:pPr>
              <a:spcBef>
                <a:spcPts val="400"/>
              </a:spcBef>
              <a:defRPr sz="1600">
                <a:solidFill>
                  <a:srgbClr val="232323"/>
                </a:solidFill>
              </a:defRPr>
            </a:pPr>
            <a:r>
              <a:t>Same number of each atom on both sides.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92240" y="2514600"/>
            <a:ext cx="4754880" cy="1325880"/>
          </a:xfrm>
          <a:prstGeom prst="roundRect">
            <a:avLst/>
          </a:prstGeom>
          <a:solidFill>
            <a:srgbClr val="FCE4D6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109728" rIns="128016" bIns="73152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How to balance</a:t>
            </a:r>
          </a:p>
          <a:p>
            <a:pPr>
              <a:spcBef>
                <a:spcPts val="400"/>
              </a:spcBef>
              <a:defRPr sz="1600">
                <a:solidFill>
                  <a:srgbClr val="232323"/>
                </a:solidFill>
              </a:defRPr>
            </a:pPr>
            <a:r>
              <a:t>Change coefficients only. Never change subscripts.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663440"/>
            <a:ext cx="10881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>
                <a:solidFill>
                  <a:srgbClr val="232323"/>
                </a:solidFill>
              </a:rPr>
              <a:t>Coefficient: 2H₂O = two water molecules     |     Subscript: H₂O = formula of water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73952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95959"/>
                </a:solidFill>
              </a:rPr>
              <a:t>12</a:t>
            </a:r>
          </a:p>
        </p:txBody>
      </p:sp>
      <p:pic>
        <p:nvPicPr>
          <p:cNvPr id="9" name="Content Placeholder 4" descr="Molecules">
            <a:extLst>
              <a:ext uri="{FF2B5EF4-FFF2-40B4-BE49-F238E27FC236}">
                <a16:creationId xmlns:a16="http://schemas.microsoft.com/office/drawing/2014/main" id="{FD7136E2-9165-20ED-1692-BFEC9B9177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716" r="9094" b="-2"/>
          <a:stretch>
            <a:fillRect/>
          </a:stretch>
        </p:blipFill>
        <p:spPr>
          <a:xfrm>
            <a:off x="960120" y="5212079"/>
            <a:ext cx="10287000" cy="14447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113385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6365C"/>
                </a:solidFill>
              </a:rPr>
              <a:t>Steps for Balancing an Equation</a:t>
            </a:r>
          </a:p>
        </p:txBody>
      </p:sp>
      <p:sp>
        <p:nvSpPr>
          <p:cNvPr id="3" name="Oval 2"/>
          <p:cNvSpPr/>
          <p:nvPr/>
        </p:nvSpPr>
        <p:spPr>
          <a:xfrm>
            <a:off x="1051560" y="1143000"/>
            <a:ext cx="566928" cy="566928"/>
          </a:xfrm>
          <a:prstGeom prst="ellipse">
            <a:avLst/>
          </a:prstGeom>
          <a:solidFill>
            <a:srgbClr val="2F75B5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1188720"/>
            <a:ext cx="9601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32323"/>
                </a:solidFill>
              </a:rPr>
              <a:t>Write the skeleton equation.</a:t>
            </a:r>
          </a:p>
        </p:txBody>
      </p:sp>
      <p:sp>
        <p:nvSpPr>
          <p:cNvPr id="5" name="Oval 4"/>
          <p:cNvSpPr/>
          <p:nvPr/>
        </p:nvSpPr>
        <p:spPr>
          <a:xfrm>
            <a:off x="1051560" y="2103120"/>
            <a:ext cx="566928" cy="566928"/>
          </a:xfrm>
          <a:prstGeom prst="ellipse">
            <a:avLst/>
          </a:prstGeom>
          <a:solidFill>
            <a:srgbClr val="2F75B5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2148839"/>
            <a:ext cx="9601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32323"/>
                </a:solidFill>
              </a:rPr>
              <a:t>Count atoms on the left and right.</a:t>
            </a:r>
          </a:p>
        </p:txBody>
      </p:sp>
      <p:sp>
        <p:nvSpPr>
          <p:cNvPr id="7" name="Oval 6"/>
          <p:cNvSpPr/>
          <p:nvPr/>
        </p:nvSpPr>
        <p:spPr>
          <a:xfrm>
            <a:off x="1051560" y="3063240"/>
            <a:ext cx="566928" cy="566928"/>
          </a:xfrm>
          <a:prstGeom prst="ellipse">
            <a:avLst/>
          </a:prstGeom>
          <a:solidFill>
            <a:srgbClr val="2F75B5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3108960"/>
            <a:ext cx="9601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32323"/>
                </a:solidFill>
              </a:rPr>
              <a:t>Add or adjust coefficients.</a:t>
            </a:r>
          </a:p>
        </p:txBody>
      </p:sp>
      <p:sp>
        <p:nvSpPr>
          <p:cNvPr id="9" name="Oval 8"/>
          <p:cNvSpPr/>
          <p:nvPr/>
        </p:nvSpPr>
        <p:spPr>
          <a:xfrm>
            <a:off x="1051560" y="4023360"/>
            <a:ext cx="566928" cy="566928"/>
          </a:xfrm>
          <a:prstGeom prst="ellipse">
            <a:avLst/>
          </a:prstGeom>
          <a:solidFill>
            <a:srgbClr val="2F75B5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0" y="4069080"/>
            <a:ext cx="9601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32323"/>
                </a:solidFill>
              </a:rPr>
              <a:t>Check atom counts again.</a:t>
            </a:r>
          </a:p>
        </p:txBody>
      </p:sp>
      <p:sp>
        <p:nvSpPr>
          <p:cNvPr id="11" name="Oval 10"/>
          <p:cNvSpPr/>
          <p:nvPr/>
        </p:nvSpPr>
        <p:spPr>
          <a:xfrm>
            <a:off x="1051560" y="4983480"/>
            <a:ext cx="566928" cy="566928"/>
          </a:xfrm>
          <a:prstGeom prst="ellipse">
            <a:avLst/>
          </a:prstGeom>
          <a:solidFill>
            <a:srgbClr val="2F75B5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28800" y="5029200"/>
            <a:ext cx="9601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32323"/>
                </a:solidFill>
              </a:rPr>
              <a:t>Use the lowest whole-number ratio.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09960" y="6473952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95959"/>
                </a:solidFill>
              </a:rPr>
              <a:t>13</a:t>
            </a:r>
          </a:p>
        </p:txBody>
      </p:sp>
      <p:pic>
        <p:nvPicPr>
          <p:cNvPr id="14" name="Content Placeholder 4" descr="chemical forumula of DNA on a blackboard">
            <a:extLst>
              <a:ext uri="{FF2B5EF4-FFF2-40B4-BE49-F238E27FC236}">
                <a16:creationId xmlns:a16="http://schemas.microsoft.com/office/drawing/2014/main" id="{4A883283-2812-CF2F-363B-52C2C5DAE8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42" r="9044" b="-1"/>
          <a:stretch>
            <a:fillRect/>
          </a:stretch>
        </p:blipFill>
        <p:spPr>
          <a:xfrm>
            <a:off x="6941354" y="1188720"/>
            <a:ext cx="4488646" cy="436168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113842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16365C"/>
                </a:solidFill>
              </a:rPr>
              <a:t>Worked Example: Balance Water Formation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978408"/>
            <a:ext cx="10515600" cy="1078992"/>
          </a:xfrm>
          <a:prstGeom prst="roundRect">
            <a:avLst/>
          </a:prstGeom>
          <a:solidFill>
            <a:srgbClr val="FFF2CC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109728" rIns="128016" bIns="73152" rtlCol="0" anchor="ctr"/>
          <a:lstStyle/>
          <a:p>
            <a:pPr algn="ctr"/>
            <a:r>
              <a:rPr sz="2400" b="1" dirty="0">
                <a:solidFill>
                  <a:srgbClr val="16365C"/>
                </a:solidFill>
              </a:rPr>
              <a:t>Skeleton Equation</a:t>
            </a:r>
          </a:p>
          <a:p>
            <a:pPr>
              <a:spcBef>
                <a:spcPts val="400"/>
              </a:spcBef>
              <a:defRPr sz="1600">
                <a:solidFill>
                  <a:srgbClr val="232323"/>
                </a:solidFill>
              </a:defRPr>
            </a:pPr>
            <a:r>
              <a:rPr sz="3600" dirty="0"/>
              <a:t>H₂ + O₂ → H₂O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240280"/>
            <a:ext cx="10607040" cy="297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Count atoms: Left = H:2, O:2 | Right = H:2, O:1</a:t>
            </a:r>
          </a:p>
          <a:p>
            <a:pPr>
              <a:spcAft>
                <a:spcPts val="7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Balance oxygen: H₂ + O₂ → 2H₂O</a:t>
            </a:r>
          </a:p>
          <a:p>
            <a:pPr>
              <a:spcAft>
                <a:spcPts val="7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Now hydrogen is not balanced: Left = H:2 | Right = H:4</a:t>
            </a:r>
          </a:p>
          <a:p>
            <a:pPr>
              <a:spcAft>
                <a:spcPts val="7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Balance hydrogen: 2H₂ + O₂ → 2H₂O</a:t>
            </a:r>
          </a:p>
          <a:p>
            <a:pPr>
              <a:spcAft>
                <a:spcPts val="7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Final check: H:4 and O:2 on both sides.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95959"/>
                </a:solidFill>
              </a:rPr>
              <a:t>14</a:t>
            </a:r>
          </a:p>
        </p:txBody>
      </p:sp>
      <p:pic>
        <p:nvPicPr>
          <p:cNvPr id="7" name="Content Placeholder 4" descr="Hand drawing graph in whiteboard. White background.">
            <a:extLst>
              <a:ext uri="{FF2B5EF4-FFF2-40B4-BE49-F238E27FC236}">
                <a16:creationId xmlns:a16="http://schemas.microsoft.com/office/drawing/2014/main" id="{999A5422-9FFA-632B-3745-2950697789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273" r="10547" b="2"/>
          <a:stretch>
            <a:fillRect/>
          </a:stretch>
        </p:blipFill>
        <p:spPr>
          <a:xfrm>
            <a:off x="7589521" y="2240280"/>
            <a:ext cx="3749040" cy="4050793"/>
          </a:xfrm>
          <a:custGeom>
            <a:avLst/>
            <a:gdLst>
              <a:gd name="connsiteX0" fmla="*/ 0 w 3998133"/>
              <a:gd name="connsiteY0" fmla="*/ 634999 h 6858000"/>
              <a:gd name="connsiteX1" fmla="*/ 3998133 w 3998133"/>
              <a:gd name="connsiteY1" fmla="*/ 634999 h 6858000"/>
              <a:gd name="connsiteX2" fmla="*/ 3998133 w 3998133"/>
              <a:gd name="connsiteY2" fmla="*/ 6858000 h 6858000"/>
              <a:gd name="connsiteX3" fmla="*/ 0 w 3998133"/>
              <a:gd name="connsiteY3" fmla="*/ 6858000 h 6858000"/>
              <a:gd name="connsiteX4" fmla="*/ 0 w 3998133"/>
              <a:gd name="connsiteY4" fmla="*/ 0 h 6858000"/>
              <a:gd name="connsiteX5" fmla="*/ 3998133 w 3998133"/>
              <a:gd name="connsiteY5" fmla="*/ 0 h 6858000"/>
              <a:gd name="connsiteX6" fmla="*/ 3998133 w 3998133"/>
              <a:gd name="connsiteY6" fmla="*/ 570991 h 6858000"/>
              <a:gd name="connsiteX7" fmla="*/ 0 w 3998133"/>
              <a:gd name="connsiteY7" fmla="*/ 5709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98133" h="6858000">
                <a:moveTo>
                  <a:pt x="0" y="634999"/>
                </a:moveTo>
                <a:lnTo>
                  <a:pt x="3998133" y="634999"/>
                </a:lnTo>
                <a:lnTo>
                  <a:pt x="3998133" y="6858000"/>
                </a:lnTo>
                <a:lnTo>
                  <a:pt x="0" y="6858000"/>
                </a:lnTo>
                <a:close/>
                <a:moveTo>
                  <a:pt x="0" y="0"/>
                </a:moveTo>
                <a:lnTo>
                  <a:pt x="3998133" y="0"/>
                </a:lnTo>
                <a:lnTo>
                  <a:pt x="3998133" y="570991"/>
                </a:lnTo>
                <a:lnTo>
                  <a:pt x="0" y="570991"/>
                </a:ln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113385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6365C"/>
                </a:solidFill>
              </a:rPr>
              <a:t>Guided Practice: You Try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10332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1" dirty="0">
                <a:solidFill>
                  <a:srgbClr val="16365C"/>
                </a:solidFill>
              </a:rPr>
              <a:t>Balance this equation: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874519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200" b="1" dirty="0">
                <a:solidFill>
                  <a:srgbClr val="2F75B5"/>
                </a:solidFill>
              </a:rPr>
              <a:t>Mg + O₂ → MgO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154680"/>
            <a:ext cx="3291840" cy="1463040"/>
          </a:xfrm>
          <a:prstGeom prst="roundRect">
            <a:avLst/>
          </a:prstGeom>
          <a:solidFill>
            <a:srgbClr val="DDEBF7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Step 1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t>Count Mg and O atoms.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34840" y="3154680"/>
            <a:ext cx="3291840" cy="1463040"/>
          </a:xfrm>
          <a:prstGeom prst="roundRect">
            <a:avLst/>
          </a:prstGeom>
          <a:solidFill>
            <a:srgbClr val="FCE4D6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Step 2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t>Add coefficients.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955279" y="3154680"/>
            <a:ext cx="3291840" cy="1463040"/>
          </a:xfrm>
          <a:prstGeom prst="roundRect">
            <a:avLst/>
          </a:prstGeom>
          <a:solidFill>
            <a:srgbClr val="E2EFDA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Step 3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t>Check both sides.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25780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dirty="0">
                <a:solidFill>
                  <a:srgbClr val="70AD47"/>
                </a:solidFill>
              </a:rPr>
              <a:t>Answer: 2Mg + O₂ → 2MgO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09960" y="6473952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95959"/>
                </a:solidFill>
              </a:rPr>
              <a:t>15</a:t>
            </a:r>
          </a:p>
        </p:txBody>
      </p:sp>
      <p:sp>
        <p:nvSpPr>
          <p:cNvPr id="14" name="Rounded Rectangle 8">
            <a:hlinkClick r:id="rId3"/>
            <a:extLst>
              <a:ext uri="{FF2B5EF4-FFF2-40B4-BE49-F238E27FC236}">
                <a16:creationId xmlns:a16="http://schemas.microsoft.com/office/drawing/2014/main" id="{80D02E64-A0CB-7074-B01C-B36D54DF4EF7}"/>
              </a:ext>
            </a:extLst>
          </p:cNvPr>
          <p:cNvSpPr/>
          <p:nvPr/>
        </p:nvSpPr>
        <p:spPr>
          <a:xfrm>
            <a:off x="8503920" y="5943600"/>
            <a:ext cx="2743199" cy="530352"/>
          </a:xfrm>
          <a:prstGeom prst="roundRect">
            <a:avLst/>
          </a:prstGeom>
          <a:solidFill>
            <a:srgbClr val="DDEBF7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300" b="1">
                <a:solidFill>
                  <a:srgbClr val="16365C"/>
                </a:solidFill>
              </a:rPr>
              <a:t>⚙ Try PhET simulation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 animBg="1"/>
      <p:bldP spid="7" grpId="0" animBg="1"/>
      <p:bldP spid="8" grpId="0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113385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 dirty="0">
                <a:solidFill>
                  <a:srgbClr val="16365C"/>
                </a:solidFill>
              </a:rPr>
              <a:t>Whiteboard Check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82296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595959"/>
                </a:solidFill>
              </a:rPr>
              <a:t>Write your answer and hold it up.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280160"/>
            <a:ext cx="3474720" cy="2011680"/>
          </a:xfrm>
          <a:prstGeom prst="roundRect">
            <a:avLst/>
          </a:prstGeom>
          <a:solidFill>
            <a:srgbClr val="DDEBF7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Question 1</a:t>
            </a:r>
          </a:p>
          <a:p>
            <a:pPr>
              <a:defRPr sz="1400">
                <a:solidFill>
                  <a:srgbClr val="232323"/>
                </a:solidFill>
              </a:defRPr>
            </a:pPr>
            <a:r>
              <a:t>Identify the reactants:</a:t>
            </a:r>
            <a:br/>
            <a:r>
              <a:t>NaHCO₃ + CH₃COOH → NaCH₃COO + H₂O + CO₂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34840" y="1280160"/>
            <a:ext cx="3474720" cy="2011680"/>
          </a:xfrm>
          <a:prstGeom prst="roundRect">
            <a:avLst/>
          </a:prstGeom>
          <a:solidFill>
            <a:srgbClr val="E2EFDA"/>
          </a:solidFill>
          <a:ln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Question 2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t>What evidence showed CO₂ gas was produced?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92440" y="1280160"/>
            <a:ext cx="3474720" cy="2011680"/>
          </a:xfrm>
          <a:prstGeom prst="roundRect">
            <a:avLst/>
          </a:prstGeom>
          <a:solidFill>
            <a:srgbClr val="FCE4D6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Question 3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t>Can we change H₂O to H₂O₂ to balance? Why?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57400" y="4069080"/>
            <a:ext cx="8046720" cy="1051560"/>
          </a:xfrm>
          <a:prstGeom prst="roundRect">
            <a:avLst/>
          </a:prstGeom>
          <a:solidFill>
            <a:srgbClr val="FFF2CC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lang="en-US" sz="1800" b="1" dirty="0">
                <a:solidFill>
                  <a:srgbClr val="16365C"/>
                </a:solidFill>
              </a:rPr>
              <a:t>Answer</a:t>
            </a:r>
            <a:r>
              <a:rPr sz="1800" b="1" dirty="0">
                <a:solidFill>
                  <a:srgbClr val="16365C"/>
                </a:solidFill>
              </a:rPr>
              <a:t> Check</a:t>
            </a:r>
          </a:p>
          <a:p>
            <a:pPr>
              <a:defRPr sz="1700">
                <a:solidFill>
                  <a:srgbClr val="232323"/>
                </a:solidFill>
              </a:defRPr>
            </a:pPr>
            <a:r>
              <a:rPr dirty="0"/>
              <a:t>Listen for: reactants, bubbles/fizzing, and “No—changing subscripts changes the substance.”</a:t>
            </a:r>
          </a:p>
        </p:txBody>
      </p:sp>
      <p:pic>
        <p:nvPicPr>
          <p:cNvPr id="8" name="Picture 7" descr="qr_4787749847271773687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9880" y="4846320"/>
            <a:ext cx="749808" cy="7498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195560" y="5623560"/>
            <a:ext cx="13258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>
                <a:solidFill>
                  <a:srgbClr val="16365C"/>
                </a:solidFill>
              </a:rPr>
              <a:t>Scan for PhET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73952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95959"/>
                </a:solidFill>
              </a:rPr>
              <a:t>16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113385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6365C"/>
                </a:solidFill>
              </a:rPr>
              <a:t>Group Challenge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82296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595959"/>
                </a:solidFill>
              </a:rPr>
              <a:t>Work together and explain your reasoning.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658368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300">
                <a:solidFill>
                  <a:srgbClr val="232323"/>
                </a:solidFill>
              </a:defRPr>
            </a:pPr>
            <a:r>
              <a:t>Balance: ___Al + ___Br₂ → ___AlBr₃</a:t>
            </a:r>
          </a:p>
          <a:p>
            <a:pPr>
              <a:spcAft>
                <a:spcPts val="700"/>
              </a:spcAft>
              <a:defRPr sz="2300">
                <a:solidFill>
                  <a:srgbClr val="232323"/>
                </a:solidFill>
              </a:defRPr>
            </a:pPr>
            <a:r>
              <a:t>1. Count atoms on both sides.</a:t>
            </a:r>
          </a:p>
          <a:p>
            <a:pPr>
              <a:spcAft>
                <a:spcPts val="700"/>
              </a:spcAft>
              <a:defRPr sz="2300">
                <a:solidFill>
                  <a:srgbClr val="232323"/>
                </a:solidFill>
              </a:defRPr>
            </a:pPr>
            <a:r>
              <a:t>2. Add coefficients only.</a:t>
            </a:r>
          </a:p>
          <a:p>
            <a:pPr>
              <a:spcAft>
                <a:spcPts val="700"/>
              </a:spcAft>
              <a:defRPr sz="2300">
                <a:solidFill>
                  <a:srgbClr val="232323"/>
                </a:solidFill>
              </a:defRPr>
            </a:pPr>
            <a:r>
              <a:t>3. Check that Al and Br are equal on both sides.</a:t>
            </a:r>
          </a:p>
          <a:p>
            <a:pPr>
              <a:spcAft>
                <a:spcPts val="700"/>
              </a:spcAft>
              <a:defRPr sz="2300">
                <a:solidFill>
                  <a:srgbClr val="232323"/>
                </a:solidFill>
              </a:defRPr>
            </a:pPr>
            <a:r>
              <a:t>4. Prepare to explain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818120" y="1600200"/>
            <a:ext cx="3474720" cy="2468880"/>
          </a:xfrm>
          <a:prstGeom prst="roundRect">
            <a:avLst/>
          </a:prstGeom>
          <a:solidFill>
            <a:srgbClr val="DDEBF7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Hint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t>Br appears as Br₂ on the left and Br₃ in the product. Think about a common multiple of 2 and 3.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18120" y="4434840"/>
            <a:ext cx="3474720" cy="868680"/>
          </a:xfrm>
          <a:prstGeom prst="roundRect">
            <a:avLst/>
          </a:prstGeom>
          <a:solidFill>
            <a:srgbClr val="E2EFDA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Answer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t>2Al + 3Br₂ → 2AlBr₃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73952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95959"/>
                </a:solidFill>
              </a:rPr>
              <a:t>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113385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6365C"/>
                </a:solidFill>
              </a:rPr>
              <a:t>Common Mistakes to Avoid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77240" y="1234440"/>
            <a:ext cx="3429000" cy="1828800"/>
          </a:xfrm>
          <a:prstGeom prst="roundRect">
            <a:avLst/>
          </a:prstGeom>
          <a:solidFill>
            <a:srgbClr val="FFE6E6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Mistake 1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t>Changing subscripts to balance.</a:t>
            </a:r>
            <a:br/>
            <a:r>
              <a:t>Wrong: H₂O → H₂O₂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89120" y="1234440"/>
            <a:ext cx="3429000" cy="1828800"/>
          </a:xfrm>
          <a:prstGeom prst="roundRect">
            <a:avLst/>
          </a:prstGeom>
          <a:solidFill>
            <a:srgbClr val="FCE4D6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Mistake 2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t>Forgetting to check all atoms after changing one coefficient.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01000" y="1234440"/>
            <a:ext cx="3429000" cy="1828800"/>
          </a:xfrm>
          <a:prstGeom prst="roundRect">
            <a:avLst/>
          </a:prstGeom>
          <a:solidFill>
            <a:srgbClr val="FFF2CC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Mistake 3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t>Using coefficients that can still be simplified.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520440"/>
            <a:ext cx="10332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>
                <a:solidFill>
                  <a:srgbClr val="C00000"/>
                </a:solidFill>
              </a:rPr>
              <a:t>✘ Wrong: H₂O₂     ✔ Correct: 2H₂O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25196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700" b="1" dirty="0">
                <a:solidFill>
                  <a:srgbClr val="16365C"/>
                </a:solidFill>
              </a:rPr>
              <a:t>Remember: coefficients change the amount; subscripts change the substance.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473952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95959"/>
                </a:solidFill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113385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6365C"/>
                </a:solidFill>
              </a:rPr>
              <a:t>Exit Ticket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82296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595959"/>
                </a:solidFill>
              </a:rPr>
              <a:t>Complete independently before leaving.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234440"/>
            <a:ext cx="10515600" cy="1715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1. List two pieces of evidence from today’s reaction.</a:t>
            </a:r>
          </a:p>
          <a:p>
            <a:pPr>
              <a:spcAft>
                <a:spcPts val="7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2. Identify one reactant and one product from the baking soda and vinegar reaction.</a:t>
            </a:r>
          </a:p>
          <a:p>
            <a:pPr>
              <a:spcAft>
                <a:spcPts val="700"/>
              </a:spcAft>
              <a:defRPr sz="2200">
                <a:solidFill>
                  <a:srgbClr val="232323"/>
                </a:solidFill>
              </a:defRPr>
            </a:pPr>
            <a:r>
              <a:rPr lang="en-US" dirty="0"/>
              <a:t>3</a:t>
            </a:r>
            <a:r>
              <a:rPr dirty="0"/>
              <a:t>. Balance: ___H₂ + ___O₂ → ___H₂O</a:t>
            </a:r>
          </a:p>
          <a:p>
            <a:pPr>
              <a:spcAft>
                <a:spcPts val="700"/>
              </a:spcAft>
              <a:defRPr sz="2200">
                <a:solidFill>
                  <a:srgbClr val="232323"/>
                </a:solidFill>
              </a:defRPr>
            </a:pPr>
            <a:r>
              <a:rPr lang="en-US" dirty="0"/>
              <a:t>4</a:t>
            </a:r>
            <a:r>
              <a:rPr dirty="0"/>
              <a:t>. One sentence: Why must chemical equations be balanced?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5349240"/>
            <a:ext cx="10332720" cy="594360"/>
          </a:xfrm>
          <a:prstGeom prst="roundRect">
            <a:avLst/>
          </a:prstGeom>
          <a:solidFill>
            <a:srgbClr val="FFF2CC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Reminder</a:t>
            </a:r>
          </a:p>
          <a:p>
            <a:pPr>
              <a:defRPr sz="1800">
                <a:solidFill>
                  <a:srgbClr val="232323"/>
                </a:solidFill>
              </a:defRPr>
            </a:pPr>
            <a:r>
              <a:t>Use coefficients only. Check atom counts on both sides.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73952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95959"/>
                </a:solidFill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113385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6365C"/>
                </a:solidFill>
              </a:rPr>
              <a:t>Lesson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82296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595959"/>
                </a:solidFill>
              </a:rPr>
              <a:t>Today you learned to model reactions like a chemist.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325880"/>
            <a:ext cx="3291840" cy="1920240"/>
          </a:xfrm>
          <a:prstGeom prst="roundRect">
            <a:avLst/>
          </a:prstGeom>
          <a:solidFill>
            <a:srgbClr val="E2EFDA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1. Observe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t>Look for evidence such as bubbles, colour change, temperature change, odour, or solid formation.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34840" y="1325880"/>
            <a:ext cx="3291840" cy="1920240"/>
          </a:xfrm>
          <a:prstGeom prst="roundRect">
            <a:avLst/>
          </a:prstGeom>
          <a:solidFill>
            <a:srgbClr val="DDEBF7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2. Represent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t>Use word equations and skeleton equations to show reactants and products.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46720" y="1325880"/>
            <a:ext cx="3291840" cy="1920240"/>
          </a:xfrm>
          <a:prstGeom prst="roundRect">
            <a:avLst/>
          </a:prstGeom>
          <a:solidFill>
            <a:srgbClr val="FCE4D6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 dirty="0">
                <a:solidFill>
                  <a:srgbClr val="16365C"/>
                </a:solidFill>
              </a:rPr>
              <a:t>3. Balance</a:t>
            </a:r>
          </a:p>
          <a:p>
            <a:pPr>
              <a:defRPr sz="1600">
                <a:solidFill>
                  <a:srgbClr val="232323"/>
                </a:solidFill>
              </a:defRPr>
            </a:pPr>
            <a:r>
              <a:rPr dirty="0"/>
              <a:t>Use coefficients to show conservation of atoms.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4663440"/>
            <a:ext cx="105156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dirty="0">
                <a:solidFill>
                  <a:srgbClr val="16365C"/>
                </a:solidFill>
              </a:rPr>
              <a:t>Final thought: A balanced equation is a model of what happens to atoms in a reaction.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473952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95959"/>
                </a:solidFill>
              </a:rPr>
              <a:t>20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113385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6365C"/>
                </a:solidFill>
              </a:rPr>
              <a:t>Short Video &amp; Interactive Links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82296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595959"/>
                </a:solidFill>
              </a:rPr>
              <a:t>Click the buttons or scan the QR codes during class.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417320"/>
            <a:ext cx="4251960" cy="1234440"/>
          </a:xfrm>
          <a:prstGeom prst="roundRect">
            <a:avLst/>
          </a:prstGeom>
          <a:solidFill>
            <a:srgbClr val="E2EFDA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1. Observe chemical change</a:t>
            </a:r>
          </a:p>
          <a:p>
            <a:pPr>
              <a:defRPr sz="1500">
                <a:solidFill>
                  <a:srgbClr val="232323"/>
                </a:solidFill>
              </a:defRPr>
            </a:pPr>
            <a:r>
              <a:t>Baking soda + vinegar demonstration</a:t>
            </a:r>
          </a:p>
        </p:txBody>
      </p:sp>
      <p:sp>
        <p:nvSpPr>
          <p:cNvPr id="5" name="Rounded Rectangle 4">
            <a:hlinkClick r:id="rId3"/>
          </p:cNvPr>
          <p:cNvSpPr/>
          <p:nvPr/>
        </p:nvSpPr>
        <p:spPr>
          <a:xfrm>
            <a:off x="914400" y="2788920"/>
            <a:ext cx="2423160" cy="384048"/>
          </a:xfrm>
          <a:prstGeom prst="roundRect">
            <a:avLst/>
          </a:prstGeom>
          <a:solidFill>
            <a:srgbClr val="E2EFDA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300" b="1">
                <a:solidFill>
                  <a:srgbClr val="16365C"/>
                </a:solidFill>
              </a:rPr>
              <a:t>Open link ▶</a:t>
            </a:r>
          </a:p>
        </p:txBody>
      </p:sp>
      <p:pic>
        <p:nvPicPr>
          <p:cNvPr id="6" name="Picture 5" descr="qr_8431772812818292720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3360" y="2587752"/>
            <a:ext cx="749808" cy="74980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400800" y="1417320"/>
            <a:ext cx="4251960" cy="1234440"/>
          </a:xfrm>
          <a:prstGeom prst="roundRect">
            <a:avLst/>
          </a:prstGeom>
          <a:solidFill>
            <a:srgbClr val="DDEBF7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2. Balance equations</a:t>
            </a:r>
          </a:p>
          <a:p>
            <a:pPr>
              <a:defRPr sz="1500">
                <a:solidFill>
                  <a:srgbClr val="232323"/>
                </a:solidFill>
              </a:defRPr>
            </a:pPr>
            <a:r>
              <a:t>Khan Academy worked examples</a:t>
            </a:r>
          </a:p>
        </p:txBody>
      </p:sp>
      <p:sp>
        <p:nvSpPr>
          <p:cNvPr id="8" name="Rounded Rectangle 7">
            <a:hlinkClick r:id="rId5"/>
          </p:cNvPr>
          <p:cNvSpPr/>
          <p:nvPr/>
        </p:nvSpPr>
        <p:spPr>
          <a:xfrm>
            <a:off x="6629400" y="2788920"/>
            <a:ext cx="2423160" cy="384048"/>
          </a:xfrm>
          <a:prstGeom prst="roundRect">
            <a:avLst/>
          </a:prstGeom>
          <a:solidFill>
            <a:srgbClr val="DDEBF7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300" b="1">
                <a:solidFill>
                  <a:srgbClr val="16365C"/>
                </a:solidFill>
              </a:rPr>
              <a:t>Open link ▶</a:t>
            </a:r>
          </a:p>
        </p:txBody>
      </p:sp>
      <p:pic>
        <p:nvPicPr>
          <p:cNvPr id="9" name="Picture 8" descr="qr_6070292747896643556.png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38360" y="2587752"/>
            <a:ext cx="749808" cy="749808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685800" y="3840480"/>
            <a:ext cx="4251960" cy="1234440"/>
          </a:xfrm>
          <a:prstGeom prst="roundRect">
            <a:avLst/>
          </a:prstGeom>
          <a:solidFill>
            <a:srgbClr val="FCE4D6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3. Word/symbol equations</a:t>
            </a:r>
          </a:p>
          <a:p>
            <a:pPr>
              <a:defRPr sz="1500">
                <a:solidFill>
                  <a:srgbClr val="232323"/>
                </a:solidFill>
              </a:defRPr>
            </a:pPr>
            <a:r>
              <a:t>Cognito short explanation</a:t>
            </a:r>
          </a:p>
        </p:txBody>
      </p:sp>
      <p:sp>
        <p:nvSpPr>
          <p:cNvPr id="11" name="Rounded Rectangle 10">
            <a:hlinkClick r:id="rId7"/>
          </p:cNvPr>
          <p:cNvSpPr/>
          <p:nvPr/>
        </p:nvSpPr>
        <p:spPr>
          <a:xfrm>
            <a:off x="914400" y="5212080"/>
            <a:ext cx="2423160" cy="384048"/>
          </a:xfrm>
          <a:prstGeom prst="roundRect">
            <a:avLst/>
          </a:prstGeom>
          <a:solidFill>
            <a:srgbClr val="FCE4D6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300" b="1">
                <a:solidFill>
                  <a:srgbClr val="16365C"/>
                </a:solidFill>
              </a:rPr>
              <a:t>Open link ▶</a:t>
            </a:r>
          </a:p>
        </p:txBody>
      </p:sp>
      <p:pic>
        <p:nvPicPr>
          <p:cNvPr id="12" name="Picture 11" descr="qr_5937696653950606310.png">
            <a:hlinkClick r:id="rId7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23360" y="5010912"/>
            <a:ext cx="749808" cy="74980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400800" y="3840480"/>
            <a:ext cx="4251960" cy="1234440"/>
          </a:xfrm>
          <a:prstGeom prst="roundRect">
            <a:avLst/>
          </a:prstGeom>
          <a:solidFill>
            <a:srgbClr val="FFF2CC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800" b="1">
                <a:solidFill>
                  <a:srgbClr val="16365C"/>
                </a:solidFill>
              </a:rPr>
              <a:t>4. Interactive practice</a:t>
            </a:r>
          </a:p>
          <a:p>
            <a:pPr>
              <a:defRPr sz="1500">
                <a:solidFill>
                  <a:srgbClr val="232323"/>
                </a:solidFill>
              </a:defRPr>
            </a:pPr>
            <a:r>
              <a:t>PhET Balancing Chemical Equations</a:t>
            </a:r>
          </a:p>
        </p:txBody>
      </p:sp>
      <p:sp>
        <p:nvSpPr>
          <p:cNvPr id="14" name="Rounded Rectangle 13">
            <a:hlinkClick r:id="rId9"/>
          </p:cNvPr>
          <p:cNvSpPr/>
          <p:nvPr/>
        </p:nvSpPr>
        <p:spPr>
          <a:xfrm>
            <a:off x="6629400" y="5212080"/>
            <a:ext cx="2423160" cy="384048"/>
          </a:xfrm>
          <a:prstGeom prst="roundRect">
            <a:avLst/>
          </a:prstGeom>
          <a:solidFill>
            <a:srgbClr val="FFF2CC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/>
            <a:r>
              <a:rPr sz="1300" b="1">
                <a:solidFill>
                  <a:srgbClr val="16365C"/>
                </a:solidFill>
              </a:rPr>
              <a:t>Open link ▶</a:t>
            </a:r>
          </a:p>
        </p:txBody>
      </p:sp>
      <p:pic>
        <p:nvPicPr>
          <p:cNvPr id="15" name="Picture 14" descr="qr_4787749847271773687.png">
            <a:hlinkClick r:id="rId9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38360" y="5010912"/>
            <a:ext cx="749808" cy="7498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77240" y="6263640"/>
            <a:ext cx="10607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>
                <a:solidFill>
                  <a:srgbClr val="595959"/>
                </a:solidFill>
              </a:rPr>
              <a:t>Tip: If YouTube is blocked, use the live experiment and the PhET simulation as alternatives.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09960" y="6473952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95959"/>
                </a:solidFill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</TotalTime>
  <Words>1722</Words>
  <Application>Microsoft Office PowerPoint</Application>
  <PresentationFormat>Widescreen</PresentationFormat>
  <Paragraphs>245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Abdulrahman Mudheb Saleh Al Babakri (Miral Experiences)</dc:creator>
  <cp:keywords/>
  <dc:description>generated using python-pptx</dc:description>
  <cp:lastModifiedBy>Abdulrahman Mudheb Saleh Al Babakri (Miral Experiences)</cp:lastModifiedBy>
  <cp:revision>2</cp:revision>
  <dcterms:created xsi:type="dcterms:W3CDTF">2026-06-08T10:54:41Z</dcterms:created>
  <dcterms:modified xsi:type="dcterms:W3CDTF">2026-06-09T14:03:10Z</dcterms:modified>
  <cp:category/>
</cp:coreProperties>
</file>